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256" r:id="rId2"/>
    <p:sldId id="272" r:id="rId3"/>
    <p:sldId id="273" r:id="rId4"/>
    <p:sldId id="258" r:id="rId5"/>
    <p:sldId id="268" r:id="rId6"/>
    <p:sldId id="270" r:id="rId7"/>
    <p:sldId id="269" r:id="rId8"/>
    <p:sldId id="271" r:id="rId9"/>
    <p:sldId id="257" r:id="rId10"/>
    <p:sldId id="259" r:id="rId11"/>
    <p:sldId id="260" r:id="rId12"/>
    <p:sldId id="261" r:id="rId13"/>
    <p:sldId id="262" r:id="rId14"/>
    <p:sldId id="263" r:id="rId15"/>
    <p:sldId id="266" r:id="rId16"/>
    <p:sldId id="267" r:id="rId17"/>
    <p:sldId id="264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00FF"/>
    <a:srgbClr val="FF0000"/>
    <a:srgbClr val="009900"/>
    <a:srgbClr val="6600CC"/>
    <a:srgbClr val="FF66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295391-4E16-40CF-BFE9-81B6E9928490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DBDAE9A-7FAE-4429-8CC3-FFD124BA75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315A5B-6C2F-4B90-AA16-2D4C64778EFC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DB673-9015-411E-A8F1-5394B83D98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40EE66-F3E5-4AA7-8FF2-EBD394F6EF23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DA929-41A9-49CE-BCE0-87EACCDEE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D0E07-8ADC-4D0F-88DA-54AB93BD4476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5EEC7DA-0B8C-4BA3-9D4A-5C81D27B49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9A515E-F0E8-4834-99FD-11EACD5F120A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2C700-C5BC-4316-B3C4-8329AD02B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02D1F1-35BE-4FAE-AA2C-8A141420AF0D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A63AF-5BB7-4AFE-B55F-5D219D5999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2B1FD2-A00B-4EA9-86C1-B4782B419A6A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86A2F9AC-9BBB-4122-9C40-2C0021D906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EE919-E12E-4DFF-B00B-ACEDF6CB8408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3C562-EF45-4ECA-B4D5-C346F226BB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75D3D2-DC7F-4B19-8AFA-ADC372B51529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D8B8E-4C5D-470D-8DA1-1558160775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0A549-E455-4615-B750-AD70E53A5663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19585-9C2C-4F17-871D-0FE249339D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2D7DA-19B5-48AB-B90F-046E31FEAA11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D7DBB-EB56-4564-B52B-0ED8196470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9D1156E-4588-43A7-ACEC-3683A8C825D6}" type="datetimeFigureOut">
              <a:rPr lang="ru-RU" smtClean="0"/>
              <a:pPr>
                <a:defRPr/>
              </a:pPr>
              <a:t>31.03.2021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64950B-F088-4A60-A903-B893BAAB30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642938"/>
            <a:ext cx="7772400" cy="5538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к школе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 rot="10800000" flipV="1">
            <a:off x="2123728" y="5949281"/>
            <a:ext cx="7069340" cy="50405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8000"/>
                </a:solidFill>
              </a:rPr>
              <a:t>МБДОУ «Космос»  педагог-психолог  Серых А.А.</a:t>
            </a:r>
            <a:endParaRPr lang="ru-RU" dirty="0">
              <a:solidFill>
                <a:srgbClr val="008000"/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775434"/>
              </p:ext>
            </p:extLst>
          </p:nvPr>
        </p:nvGraphicFramePr>
        <p:xfrm>
          <a:off x="323528" y="1844675"/>
          <a:ext cx="1800200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3" imgW="952633" imgH="1343212" progId="">
                  <p:embed/>
                </p:oleObj>
              </mc:Choice>
              <mc:Fallback>
                <p:oleObj r:id="rId3" imgW="952633" imgH="134321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844675"/>
                        <a:ext cx="1800200" cy="331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388612"/>
              </p:ext>
            </p:extLst>
          </p:nvPr>
        </p:nvGraphicFramePr>
        <p:xfrm>
          <a:off x="6858000" y="1700808"/>
          <a:ext cx="2501900" cy="352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5" imgW="952633" imgH="1343212" progId="">
                  <p:embed/>
                </p:oleObj>
              </mc:Choice>
              <mc:Fallback>
                <p:oleObj r:id="rId5" imgW="952633" imgH="1343212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700808"/>
                        <a:ext cx="2501900" cy="352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2060848"/>
            <a:ext cx="51845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</a:t>
            </a:r>
            <a:r>
              <a:rPr lang="ru-RU" b="1" i="1" dirty="0" smtClean="0">
                <a:solidFill>
                  <a:srgbClr val="C00000"/>
                </a:solidFill>
              </a:rPr>
              <a:t>Быть </a:t>
            </a:r>
            <a:r>
              <a:rPr lang="ru-RU" b="1" i="1" dirty="0">
                <a:solidFill>
                  <a:srgbClr val="008000"/>
                </a:solidFill>
              </a:rPr>
              <a:t>готовым</a:t>
            </a:r>
            <a:r>
              <a:rPr lang="ru-RU" b="1" i="1" dirty="0">
                <a:solidFill>
                  <a:srgbClr val="C00000"/>
                </a:solidFill>
              </a:rPr>
              <a:t> к школе – не значит уметь читать, писать и считать. 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	Быть готовым к школе –  значит быть готовым </a:t>
            </a:r>
          </a:p>
          <a:p>
            <a:r>
              <a:rPr lang="ru-RU" b="1" i="1" dirty="0">
                <a:solidFill>
                  <a:srgbClr val="008000"/>
                </a:solidFill>
              </a:rPr>
              <a:t>всему этому научиться</a:t>
            </a:r>
            <a:r>
              <a:rPr lang="ru-RU" b="1" i="1" dirty="0">
                <a:solidFill>
                  <a:srgbClr val="002060"/>
                </a:solidFill>
              </a:rPr>
              <a:t>».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endParaRPr lang="ru-RU" i="1" dirty="0">
              <a:solidFill>
                <a:srgbClr val="000066"/>
              </a:solidFill>
            </a:endParaRPr>
          </a:p>
          <a:p>
            <a:pPr algn="r"/>
            <a:r>
              <a:rPr lang="ru-RU" b="1" i="1" dirty="0">
                <a:solidFill>
                  <a:srgbClr val="002060"/>
                </a:solidFill>
              </a:rPr>
              <a:t>доктор психологических наук, </a:t>
            </a:r>
          </a:p>
          <a:p>
            <a:pPr algn="r"/>
            <a:r>
              <a:rPr lang="ru-RU" b="1" i="1" dirty="0">
                <a:solidFill>
                  <a:srgbClr val="002060"/>
                </a:solidFill>
              </a:rPr>
              <a:t>Леонид Абрамович </a:t>
            </a:r>
            <a:r>
              <a:rPr lang="ru-RU" b="1" i="1" dirty="0" err="1">
                <a:solidFill>
                  <a:srgbClr val="002060"/>
                </a:solidFill>
              </a:rPr>
              <a:t>Венгер</a:t>
            </a:r>
            <a:r>
              <a:rPr lang="ru-RU" dirty="0">
                <a:solidFill>
                  <a:srgbClr val="00206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703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endParaRPr lang="ru-RU" sz="20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401050" cy="535781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От степени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внимания во много зависит продуктивность учебной деятельности и успеваемость ребенка.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Непроизвольное внимание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/>
              <a:t>– возникает само собой, то что ярко, интересно (</a:t>
            </a:r>
            <a:r>
              <a:rPr lang="ru-RU" sz="2200" u="sng" dirty="0" smtClean="0"/>
              <a:t>свойственно</a:t>
            </a:r>
            <a:r>
              <a:rPr lang="ru-RU" sz="2200" dirty="0" smtClean="0"/>
              <a:t> дошкольникам)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Произвольное внимание</a:t>
            </a:r>
            <a:r>
              <a:rPr lang="ru-RU" sz="2200" b="1" dirty="0" smtClean="0">
                <a:solidFill>
                  <a:srgbClr val="00682F"/>
                </a:solidFill>
              </a:rPr>
              <a:t> </a:t>
            </a:r>
            <a:r>
              <a:rPr lang="ru-RU" sz="2200" dirty="0" smtClean="0">
                <a:solidFill>
                  <a:srgbClr val="00682F"/>
                </a:solidFill>
              </a:rPr>
              <a:t> </a:t>
            </a:r>
            <a:r>
              <a:rPr lang="ru-RU" sz="2200" dirty="0" smtClean="0"/>
              <a:t>- требует усилия воли: надо делать то, что не хочется (</a:t>
            </a:r>
            <a:r>
              <a:rPr lang="ru-RU" sz="2200" u="sng" dirty="0" smtClean="0"/>
              <a:t>необходимо</a:t>
            </a:r>
            <a:r>
              <a:rPr lang="ru-RU" sz="2200" dirty="0" smtClean="0"/>
              <a:t> школьникам)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Игры и упражнения, направленные на развитие внимания</a:t>
            </a:r>
            <a:r>
              <a:rPr lang="ru-RU" sz="2200" dirty="0" smtClean="0">
                <a:solidFill>
                  <a:srgbClr val="0000FF"/>
                </a:solidFill>
              </a:rPr>
              <a:t>: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ru-RU" sz="22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chemeClr val="hlink"/>
                </a:solidFill>
              </a:rPr>
              <a:t>Найди одинаковые предметы</a:t>
            </a:r>
            <a:r>
              <a:rPr lang="ru-RU" sz="2200" dirty="0" smtClean="0"/>
              <a:t> (картинки)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rgbClr val="009900"/>
                </a:solidFill>
              </a:rPr>
              <a:t>                    Найти отличия между картинками</a:t>
            </a:r>
            <a:r>
              <a:rPr lang="ru-RU" sz="22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chemeClr val="hlink"/>
                </a:solidFill>
              </a:rPr>
              <a:t>Лабиринты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rgbClr val="009900"/>
                </a:solidFill>
              </a:rPr>
              <a:t>                    Найди и вычеркни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err="1" smtClean="0">
                <a:solidFill>
                  <a:schemeClr val="hlink"/>
                </a:solidFill>
              </a:rPr>
              <a:t>Пазлы</a:t>
            </a:r>
            <a:r>
              <a:rPr lang="ru-RU" sz="22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rgbClr val="009900"/>
                </a:solidFill>
              </a:rPr>
              <a:t>                    Запретная буква (цифра, слово, слог и т.п.)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chemeClr val="hlink"/>
                </a:solidFill>
              </a:rPr>
              <a:t>Игра «Черное с белым не носить, «да» и «нет» не говорить»</a:t>
            </a:r>
          </a:p>
          <a:p>
            <a:pPr eaLnBrk="1" hangingPunct="1">
              <a:lnSpc>
                <a:spcPct val="900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200" b="1" dirty="0" smtClean="0">
                <a:solidFill>
                  <a:srgbClr val="009900"/>
                </a:solidFill>
              </a:rPr>
              <a:t>                    Рисование по точкам</a:t>
            </a:r>
            <a:r>
              <a:rPr lang="ru-RU" sz="2200" dirty="0" smtClean="0"/>
              <a:t> и др.</a:t>
            </a:r>
          </a:p>
        </p:txBody>
      </p:sp>
      <p:pic>
        <p:nvPicPr>
          <p:cNvPr id="13316" name="Picture 5" descr="22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84984"/>
            <a:ext cx="25557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9388" y="1214438"/>
            <a:ext cx="8713787" cy="4911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Игра «Четвертый лишний» </a:t>
            </a:r>
            <a:r>
              <a:rPr lang="ru-RU" sz="2200" dirty="0" smtClean="0"/>
              <a:t>(с однозначным и неоднозначным ответом)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008000"/>
                </a:solidFill>
              </a:rPr>
              <a:t>Упражнение «Раздели на группы и скажи почему»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FF3300"/>
                </a:solidFill>
              </a:rPr>
              <a:t>Игры со спичками</a:t>
            </a:r>
            <a:r>
              <a:rPr lang="ru-RU" sz="2200" b="1" dirty="0" smtClean="0"/>
              <a:t> </a:t>
            </a:r>
            <a:r>
              <a:rPr lang="ru-RU" sz="2200" dirty="0" smtClean="0"/>
              <a:t>(счетными палочками) + мелкая моторика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0000FF"/>
                </a:solidFill>
              </a:rPr>
              <a:t>                                  Игра-упражнение «Продолжи ряд</a:t>
            </a:r>
            <a:r>
              <a:rPr lang="ru-RU" sz="2200" dirty="0" smtClean="0">
                <a:solidFill>
                  <a:srgbClr val="0000FF"/>
                </a:solidFill>
              </a:rPr>
              <a:t>»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dirty="0" smtClean="0"/>
              <a:t>Детям предлагается ряд букв, цифр, фигур, в котором просматривается некая закономерность. Ребенку нужно продолжить ряд (1, 3, 5, 7, …, …).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008000"/>
                </a:solidFill>
              </a:rPr>
              <a:t>Упражнение «Расскажи рассказ по картинкам»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008000"/>
                </a:solidFill>
              </a:rPr>
              <a:t>     </a:t>
            </a:r>
            <a:r>
              <a:rPr lang="ru-RU" sz="2200" dirty="0" smtClean="0"/>
              <a:t>+ воображение </a:t>
            </a:r>
            <a:r>
              <a:rPr lang="ru-RU" sz="2200" dirty="0" smtClean="0">
                <a:latin typeface="Franklin Gothic Medium" pitchFamily="34" charset="0"/>
                <a:cs typeface="FrankRuehl" pitchFamily="34" charset="-79"/>
              </a:rPr>
              <a:t>+речь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dirty="0" smtClean="0"/>
              <a:t>Детям предлагаются картинки. Их нужно разложить в нужной последовательности и составить рассказ.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FF3300"/>
                </a:solidFill>
              </a:rPr>
              <a:t>                                    Головоломки</a:t>
            </a:r>
            <a:r>
              <a:rPr lang="ru-RU" sz="2200" dirty="0" smtClean="0"/>
              <a:t>, ребусы, загадки и т.п.</a:t>
            </a:r>
            <a:r>
              <a:rPr lang="ru-RU" sz="2200" b="1" dirty="0" smtClean="0"/>
              <a:t> </a:t>
            </a:r>
            <a:endParaRPr lang="ru-RU" sz="2200" b="1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dirty="0" smtClean="0">
                <a:solidFill>
                  <a:srgbClr val="0000FF"/>
                </a:solidFill>
              </a:rPr>
              <a:t>Настольные игры</a:t>
            </a:r>
            <a:r>
              <a:rPr lang="ru-RU" sz="2200" dirty="0" smtClean="0"/>
              <a:t>: шашки, шахматы, домино, карточные игры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200" dirty="0" smtClean="0"/>
              <a:t>и т.п.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200" dirty="0" smtClean="0"/>
          </a:p>
        </p:txBody>
      </p:sp>
      <p:pic>
        <p:nvPicPr>
          <p:cNvPr id="14340" name="Picture 4" descr="C:\Program Files\Microsoft Office\Clipart\corpbas\j007862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1938" y="4149725"/>
            <a:ext cx="12620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r>
              <a:rPr lang="ru-RU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мышление</a:t>
            </a:r>
            <a:endParaRPr lang="ru-RU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7032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Память</a:t>
            </a:r>
            <a:endParaRPr lang="ru-RU" sz="20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86812" cy="5286375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Игра «Какой игрушки (картинки) не хватает? </a:t>
            </a:r>
            <a:r>
              <a:rPr lang="ru-RU" sz="2000" dirty="0" smtClean="0"/>
              <a:t>– зрительная память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Перед ребенком на 1 мин. Ставятся 4-5 игрушек (картинок), затем просят отвернуться. Убирают одну игрушку (или переставляют) и спрашивают: «Что изменилось?»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Игра «Прогулка в картинках»</a:t>
            </a:r>
            <a:r>
              <a:rPr lang="ru-RU" sz="2400" b="1" dirty="0" smtClean="0"/>
              <a:t> </a:t>
            </a:r>
            <a:r>
              <a:rPr lang="ru-RU" sz="2000" dirty="0" smtClean="0"/>
              <a:t>- зрительная, слуховая память и внимание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Во время прогулки ребенка просят обращать внимание на все вывески (дорожные знаки). Дома просят нарисовать или рассказать о тех вывесках (знаках), которые он запомнил.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Упражнение «Запомни картинки (слова)».</a:t>
            </a:r>
            <a:r>
              <a:rPr lang="ru-RU" sz="2400" b="1" dirty="0" smtClean="0"/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Ребенку предлагается запомнить 10 картинок (или читаются слова) в течение 2 минут. Затем вспомнить.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b="1" dirty="0" err="1" smtClean="0">
                <a:solidFill>
                  <a:srgbClr val="FF3300"/>
                </a:solidFill>
              </a:rPr>
              <a:t>Пересказывание</a:t>
            </a:r>
            <a:r>
              <a:rPr lang="ru-RU" sz="2400" b="1" dirty="0" smtClean="0">
                <a:solidFill>
                  <a:srgbClr val="FF3300"/>
                </a:solidFill>
              </a:rPr>
              <a:t> сказок, рассказов, мультфильмов</a:t>
            </a:r>
            <a:r>
              <a:rPr lang="ru-RU" sz="2400" dirty="0" smtClean="0">
                <a:solidFill>
                  <a:srgbClr val="FF3300"/>
                </a:solidFill>
              </a:rPr>
              <a:t>. </a:t>
            </a:r>
            <a:r>
              <a:rPr lang="ru-RU" sz="2400" b="1" dirty="0" smtClean="0">
                <a:solidFill>
                  <a:srgbClr val="FF3300"/>
                </a:solidFill>
              </a:rPr>
              <a:t>Стихи.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400" dirty="0" smtClean="0"/>
          </a:p>
        </p:txBody>
      </p:sp>
      <p:pic>
        <p:nvPicPr>
          <p:cNvPr id="15364" name="Picture 6" descr="329c18a0d4eb56aa8851540e70bbaa9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5526088"/>
            <a:ext cx="1331912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25538"/>
            <a:ext cx="8643937" cy="547211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200" i="1" dirty="0" smtClean="0">
              <a:solidFill>
                <a:srgbClr val="FF33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200" i="1" dirty="0" smtClean="0">
                <a:solidFill>
                  <a:srgbClr val="008000"/>
                </a:solidFill>
              </a:rPr>
              <a:t>«Воображение важнее, чем знание, так как знание говорит обо всем, что есть, а воображение - обо всем, что будет»</a:t>
            </a:r>
          </a:p>
          <a:p>
            <a:pPr algn="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200" i="1" dirty="0" smtClean="0"/>
              <a:t> </a:t>
            </a:r>
            <a:r>
              <a:rPr lang="ru-RU" sz="2200" i="1" dirty="0" smtClean="0">
                <a:solidFill>
                  <a:srgbClr val="0000FF"/>
                </a:solidFill>
              </a:rPr>
              <a:t>А. Эйнштейн</a:t>
            </a:r>
            <a:r>
              <a:rPr lang="ru-RU" sz="2200" dirty="0" smtClean="0"/>
              <a:t> 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Упражнения со сказками, рассказами</a:t>
            </a:r>
            <a:r>
              <a:rPr lang="ru-RU" sz="19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900" dirty="0" smtClean="0"/>
              <a:t>Придумывание недостающих частей рассказа, сказки, когда одна из них пропущена + развивается мышление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900" dirty="0" smtClean="0"/>
              <a:t>Перевирание сказки (Красная шапочка – вредная, а волк – добрый)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1900" dirty="0" smtClean="0"/>
              <a:t>Придумывание сказок, рассказов, стихов</a:t>
            </a:r>
          </a:p>
          <a:p>
            <a:pPr algn="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3300"/>
                </a:solidFill>
              </a:rPr>
              <a:t>Игра «Словотворчество»</a:t>
            </a:r>
            <a:r>
              <a:rPr lang="ru-RU" sz="1900" dirty="0" smtClean="0"/>
              <a:t> (Дж. </a:t>
            </a:r>
            <a:r>
              <a:rPr lang="ru-RU" sz="1900" dirty="0" err="1" smtClean="0"/>
              <a:t>Родари</a:t>
            </a:r>
            <a:r>
              <a:rPr lang="ru-RU" sz="19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Предлагаем детям придумать новые слова с помощью добавления к ним префикса (микро, анти, мини, макро). Затем эти новые слова нужно объяснить с помощь  нескольких знакомых слов</a:t>
            </a:r>
            <a:r>
              <a:rPr lang="ru-RU" sz="1900" i="1" dirty="0" smtClean="0"/>
              <a:t>. Например: «</a:t>
            </a:r>
            <a:r>
              <a:rPr lang="ru-RU" sz="1900" i="1" dirty="0" err="1" smtClean="0"/>
              <a:t>микрогиппопотам</a:t>
            </a:r>
            <a:r>
              <a:rPr lang="ru-RU" sz="1900" i="1" dirty="0" smtClean="0"/>
              <a:t>» - выращивается дома, в аквариуме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Упражнение «Способы применения предмета»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Называется какой-либо хорошо известный предмет. Надо назвать как можно больше различных способов его применения.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                                                                   </a:t>
            </a:r>
            <a:r>
              <a:rPr lang="ru-RU" sz="2000" b="1" dirty="0" smtClean="0">
                <a:solidFill>
                  <a:srgbClr val="FF3300"/>
                </a:solidFill>
              </a:rPr>
              <a:t>Игра «Дорисуй»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Упражнение «придумай предложение»</a:t>
            </a:r>
            <a:endParaRPr lang="ru-RU" sz="2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Ребенку даются 3-4 разных слова. Он должен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придумать предложение (или рассказ/сказку),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1900" dirty="0" smtClean="0"/>
              <a:t>в котором используются все эти слова</a:t>
            </a:r>
          </a:p>
        </p:txBody>
      </p:sp>
      <p:pic>
        <p:nvPicPr>
          <p:cNvPr id="16388" name="Picture 7" descr="human2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4210050"/>
            <a:ext cx="1285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r>
              <a:rPr lang="ru-RU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Воображение</a:t>
            </a:r>
            <a:endParaRPr lang="ru-RU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513" y="285750"/>
            <a:ext cx="8229600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Пространственное восприятие </a:t>
            </a:r>
            <a:endParaRPr lang="ru-RU" sz="20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0720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000" dirty="0" smtClean="0"/>
              <a:t>     Ребенок к началу школьного обучения должен четко ориентироваться в пространстве: знать </a:t>
            </a:r>
            <a:r>
              <a:rPr lang="ru-RU" sz="2000" b="1" dirty="0" smtClean="0">
                <a:solidFill>
                  <a:srgbClr val="0000FF"/>
                </a:solidFill>
              </a:rPr>
              <a:t>левое - правое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FF3300"/>
                </a:solidFill>
              </a:rPr>
              <a:t>низ-верх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0000FF"/>
                </a:solidFill>
              </a:rPr>
              <a:t>под - над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FF3300"/>
                </a:solidFill>
              </a:rPr>
              <a:t>внутри – вне (снаружи),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00FF"/>
                </a:solidFill>
              </a:rPr>
              <a:t>вперед - назад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FF3300"/>
                </a:solidFill>
              </a:rPr>
              <a:t>нижний левый угол – верхний правый угол – нижний правый угол – верхний левый угол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rgbClr val="0000FF"/>
                </a:solidFill>
              </a:rPr>
              <a:t>около</a:t>
            </a:r>
            <a:r>
              <a:rPr lang="ru-RU" sz="2000" dirty="0" smtClean="0"/>
              <a:t> и т.п.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1400" b="1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00682F"/>
                </a:solidFill>
              </a:rPr>
              <a:t>Упражнения и занятия, способствующие закреплению пространственного восприятия</a:t>
            </a:r>
            <a:r>
              <a:rPr lang="ru-RU" sz="2000" dirty="0" smtClean="0"/>
              <a:t>: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000" dirty="0" smtClean="0"/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FF6600"/>
                </a:solidFill>
              </a:rPr>
              <a:t>Использовать в разговоре</a:t>
            </a:r>
            <a:r>
              <a:rPr lang="ru-RU" sz="2000" b="1" dirty="0" smtClean="0"/>
              <a:t> </a:t>
            </a:r>
            <a:r>
              <a:rPr lang="ru-RU" sz="2000" dirty="0" smtClean="0"/>
              <a:t>с ребенком пространственные отношения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FF"/>
                </a:solidFill>
              </a:rPr>
              <a:t>                  </a:t>
            </a:r>
            <a:r>
              <a:rPr lang="ru-RU" sz="2200" b="1" dirty="0" smtClean="0">
                <a:solidFill>
                  <a:srgbClr val="6600FF"/>
                </a:solidFill>
              </a:rPr>
              <a:t>Рисование  узоров по клеточкам</a:t>
            </a:r>
            <a:r>
              <a:rPr lang="ru-RU" sz="2000" b="1" dirty="0" smtClean="0"/>
              <a:t> </a:t>
            </a:r>
            <a:r>
              <a:rPr lang="ru-RU" sz="2000" dirty="0" smtClean="0"/>
              <a:t>под диктовку взрослого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FF6600"/>
                </a:solidFill>
              </a:rPr>
              <a:t>Игры с мозаикой</a:t>
            </a:r>
            <a:r>
              <a:rPr lang="ru-RU" sz="2000" b="1" dirty="0" smtClean="0"/>
              <a:t> </a:t>
            </a:r>
            <a:r>
              <a:rPr lang="ru-RU" sz="2000" dirty="0" smtClean="0"/>
              <a:t>(построение симметричных узоров)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6600FF"/>
                </a:solidFill>
              </a:rPr>
              <a:t>                  </a:t>
            </a:r>
            <a:r>
              <a:rPr lang="ru-RU" sz="2200" b="1" dirty="0" smtClean="0">
                <a:solidFill>
                  <a:srgbClr val="6600FF"/>
                </a:solidFill>
              </a:rPr>
              <a:t>Игра «Ищем клад»</a:t>
            </a:r>
            <a:r>
              <a:rPr lang="ru-RU" sz="2000" b="1" dirty="0" smtClean="0"/>
              <a:t> </a:t>
            </a:r>
            <a:r>
              <a:rPr lang="ru-RU" sz="2000" dirty="0" smtClean="0"/>
              <a:t>(по запискам или по плану)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FF6600"/>
                </a:solidFill>
              </a:rPr>
              <a:t>Игра «Зеркало»</a:t>
            </a:r>
            <a:r>
              <a:rPr lang="ru-RU" sz="2000" b="1" dirty="0" smtClean="0"/>
              <a:t> </a:t>
            </a:r>
            <a:r>
              <a:rPr lang="ru-RU" sz="2000" dirty="0" smtClean="0"/>
              <a:t>(ребенок – зеркало, взрослый – смотрит в зеркало и выполняет все движения ребенка в зеркальном отображении и наоборот)</a:t>
            </a:r>
          </a:p>
        </p:txBody>
      </p:sp>
      <p:pic>
        <p:nvPicPr>
          <p:cNvPr id="17412" name="Picture 5" descr="03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2852738"/>
            <a:ext cx="14763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868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ЭМОЦИОНАЛЬНО-ВОЛЕВАЯ ГОТОВНОСТЬ</a:t>
            </a:r>
            <a:endParaRPr lang="ru-RU" sz="32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2925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Игры, упражнения и занятия, направленные на развитие эмоционально-волевой готовности: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Игры с правилами (в том числе настольные игры с кубиком)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006600"/>
                </a:solidFill>
              </a:rPr>
              <a:t>Задания на внимание (выполнение ребенком не очень привлекательного задания достаточно длительное время)</a:t>
            </a:r>
            <a:r>
              <a:rPr lang="ru-RU" sz="2600" b="1" dirty="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FF3300"/>
                </a:solidFill>
              </a:rPr>
              <a:t>Совместные игры с другими детьми (ролевые игры, игры с правилами)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006600"/>
                </a:solidFill>
              </a:rPr>
              <a:t>Чтение книг (взрослый читает, а ребенок слушает)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Выполнение домашних обязанностей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600" b="1" dirty="0" smtClean="0">
                <a:solidFill>
                  <a:srgbClr val="008000"/>
                </a:solidFill>
              </a:rPr>
              <a:t>Общение с ребенком о его переживаниях и чувствах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8436" name="Picture 4" descr="AG0031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714375"/>
            <a:ext cx="10382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6868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СОЦИАЛЬНАЯ ГОТОВНОСТЬ</a:t>
            </a:r>
            <a:endParaRPr lang="ru-RU" sz="3200" b="1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429125"/>
          </a:xfrm>
        </p:spPr>
        <p:txBody>
          <a:bodyPr>
            <a:normAutofit fontScale="925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для развития социальной готовности</a:t>
            </a:r>
            <a:endParaRPr lang="ru-RU" sz="2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перегружать </a:t>
            </a:r>
            <a:r>
              <a:rPr lang="ru-RU" sz="2800" b="1" dirty="0" smtClean="0">
                <a:solidFill>
                  <a:srgbClr val="FF0000"/>
                </a:solidFill>
              </a:rPr>
              <a:t>ребенка занятиями (так называемая «дошкольная подготовка»)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8000"/>
                </a:solidFill>
              </a:rPr>
              <a:t>Позволить ребенку много играть в самые разные игры (компьютерные игры – ограничить)</a:t>
            </a: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Необходимо общение ребенка со </a:t>
            </a:r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сверстниками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(в том числе совместные ролевые игры)</a:t>
            </a:r>
            <a:endParaRPr lang="ru-RU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Необходимы занятия в кружках, секциях и т.п. (по интересам ребенка, а не родителей)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pic>
        <p:nvPicPr>
          <p:cNvPr id="19460" name="Picture 5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688" y="0"/>
            <a:ext cx="1038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60784" y="1052736"/>
            <a:ext cx="5347320" cy="5616624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Образование может сделать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ребенка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умным, но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счастливым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делает его только душевное, разумно организованное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общение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 близкими и 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любимыми людьми </a:t>
            </a:r>
            <a:r>
              <a:rPr lang="ru-RU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— семьей.</a:t>
            </a:r>
          </a:p>
        </p:txBody>
      </p:sp>
      <p:pic>
        <p:nvPicPr>
          <p:cNvPr id="4" name="Содержимое 4" descr="8c2e29e827a6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104" y="1268760"/>
            <a:ext cx="3555902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686800" cy="103505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4400" cap="none" dirty="0" smtClean="0">
                <a:solidFill>
                  <a:srgbClr val="FF0000"/>
                </a:solidFill>
                <a:effectLst/>
              </a:rPr>
              <a:t>СПАСИБО ЗА ВНИМАНИЕ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544616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ЗДОРОВЬЯ   ВАМ,</a:t>
            </a:r>
          </a:p>
          <a:p>
            <a:pPr algn="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</a:t>
            </a:r>
            <a:r>
              <a:rPr lang="ru-RU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УСПЕХОВ,</a:t>
            </a:r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</a:t>
            </a:r>
            <a:r>
              <a:rPr lang="ru-RU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МУДРОСТИ,</a:t>
            </a:r>
            <a:endParaRPr lang="ru-RU" sz="36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</a:t>
            </a:r>
          </a:p>
          <a:p>
            <a:pPr algn="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44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ТЕРПЕНИЯ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</a:t>
            </a:r>
            <a:r>
              <a:rPr lang="ru-RU" sz="4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 ДОБРА!</a:t>
            </a:r>
          </a:p>
        </p:txBody>
      </p:sp>
      <p:pic>
        <p:nvPicPr>
          <p:cNvPr id="5" name="Рисунок 7" descr="6566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44437"/>
            <a:ext cx="4968552" cy="444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Готовность к школе  ---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064896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8000"/>
                </a:solidFill>
              </a:rPr>
              <a:t>это не отдельные знания и умения, а их совокупность, комплекс, в котором должны присутствовать все основные элементы, хотя их уровень развития может быть разным!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3 аспекта  готовности: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- </a:t>
            </a:r>
            <a:r>
              <a:rPr lang="ru-RU" sz="4000" b="1" dirty="0" smtClean="0">
                <a:solidFill>
                  <a:srgbClr val="002060"/>
                </a:solidFill>
              </a:rPr>
              <a:t>физическая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- психологическая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- специальная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2664295" cy="3096344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2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Психологическая </a:t>
            </a:r>
            <a:r>
              <a:rPr lang="ru-RU" dirty="0" smtClean="0">
                <a:solidFill>
                  <a:srgbClr val="C00000"/>
                </a:solidFill>
              </a:rPr>
              <a:t>готовность --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5832648" cy="5115198"/>
          </a:xfr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265176" indent="-265176">
              <a:buNone/>
              <a:defRPr/>
            </a:pPr>
            <a:r>
              <a:rPr lang="ru-RU" dirty="0" smtClean="0">
                <a:solidFill>
                  <a:srgbClr val="008000"/>
                </a:solidFill>
              </a:rPr>
              <a:t>     Необходимый </a:t>
            </a:r>
            <a:r>
              <a:rPr lang="ru-RU" dirty="0">
                <a:solidFill>
                  <a:srgbClr val="008000"/>
                </a:solidFill>
              </a:rPr>
              <a:t>и </a:t>
            </a:r>
            <a:r>
              <a:rPr lang="ru-RU" dirty="0" smtClean="0">
                <a:solidFill>
                  <a:srgbClr val="008000"/>
                </a:solidFill>
              </a:rPr>
              <a:t>достаточный уровень </a:t>
            </a:r>
            <a:r>
              <a:rPr lang="ru-RU" dirty="0">
                <a:solidFill>
                  <a:srgbClr val="008000"/>
                </a:solidFill>
              </a:rPr>
              <a:t>психического </a:t>
            </a:r>
            <a:r>
              <a:rPr lang="ru-RU" dirty="0" smtClean="0">
                <a:solidFill>
                  <a:srgbClr val="008000"/>
                </a:solidFill>
              </a:rPr>
              <a:t>развития ребенка </a:t>
            </a:r>
            <a:r>
              <a:rPr lang="ru-RU" dirty="0">
                <a:solidFill>
                  <a:srgbClr val="008000"/>
                </a:solidFill>
              </a:rPr>
              <a:t>для </a:t>
            </a:r>
            <a:r>
              <a:rPr lang="ru-RU" dirty="0" smtClean="0">
                <a:solidFill>
                  <a:srgbClr val="008000"/>
                </a:solidFill>
              </a:rPr>
              <a:t>освоения школьной </a:t>
            </a:r>
            <a:r>
              <a:rPr lang="ru-RU" dirty="0">
                <a:solidFill>
                  <a:srgbClr val="008000"/>
                </a:solidFill>
              </a:rPr>
              <a:t>учебной программы в условиях обучения в коллективе сверстников.</a:t>
            </a:r>
          </a:p>
          <a:p>
            <a:pPr marL="0" indent="0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 Залог </a:t>
            </a:r>
            <a:r>
              <a:rPr lang="ru-RU" dirty="0">
                <a:solidFill>
                  <a:srgbClr val="002060"/>
                </a:solidFill>
              </a:rPr>
              <a:t>быстрой </a:t>
            </a:r>
            <a:r>
              <a:rPr lang="ru-RU" dirty="0" smtClean="0">
                <a:solidFill>
                  <a:srgbClr val="002060"/>
                </a:solidFill>
              </a:rPr>
              <a:t>безболезненной   адаптации </a:t>
            </a:r>
            <a:r>
              <a:rPr lang="ru-RU" dirty="0">
                <a:solidFill>
                  <a:srgbClr val="002060"/>
                </a:solidFill>
              </a:rPr>
              <a:t>в начале учебного года.</a:t>
            </a:r>
          </a:p>
          <a:p>
            <a:pPr marL="0" indent="0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002060"/>
                </a:solidFill>
              </a:rPr>
              <a:t> Успешное </a:t>
            </a:r>
            <a:r>
              <a:rPr lang="ru-RU" dirty="0">
                <a:solidFill>
                  <a:srgbClr val="002060"/>
                </a:solidFill>
              </a:rPr>
              <a:t>усвоение школьного </a:t>
            </a:r>
            <a:r>
              <a:rPr lang="ru-RU" dirty="0" smtClean="0">
                <a:solidFill>
                  <a:srgbClr val="002060"/>
                </a:solidFill>
              </a:rPr>
              <a:t>  материала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4" descr="1220266612_1-sentjabrj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643063"/>
            <a:ext cx="278606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68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56792"/>
            <a:ext cx="8103815" cy="489654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b="1" u="sng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Интеллектуальная готовность </a:t>
            </a:r>
            <a:r>
              <a:rPr lang="ru-RU" sz="3000" dirty="0" smtClean="0">
                <a:solidFill>
                  <a:srgbClr val="0000FF"/>
                </a:solidFill>
              </a:rPr>
              <a:t>(развитие познавательных процессов, мелкой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3000" dirty="0" smtClean="0">
                <a:solidFill>
                  <a:srgbClr val="0000FF"/>
                </a:solidFill>
              </a:rPr>
              <a:t>   моторики и произвольности действий)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Эмоционально-волевая готовность </a:t>
            </a:r>
            <a:r>
              <a:rPr lang="ru-RU" dirty="0" smtClean="0">
                <a:solidFill>
                  <a:srgbClr val="0000FF"/>
                </a:solidFill>
              </a:rPr>
              <a:t>(умение   управлять своим поведением и эмоциями)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Социальная готовность      (коммуникативная)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</a:rPr>
              <a:t>        желание учиться – идти в школу, умение общаться,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</a:rPr>
              <a:t> умение обучаться, умение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rgbClr val="0000FF"/>
                </a:solidFill>
              </a:rPr>
              <a:t>выполнять роль ученика)</a:t>
            </a:r>
          </a:p>
        </p:txBody>
      </p:sp>
      <p:pic>
        <p:nvPicPr>
          <p:cNvPr id="11268" name="Picture 5" descr="deva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124744"/>
            <a:ext cx="14756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J02320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5035550"/>
            <a:ext cx="2555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a1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6"/>
            <a:ext cx="226774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Психологическая готовность --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Интеллектуальная готовность</a:t>
            </a:r>
            <a:r>
              <a:rPr lang="ru-RU" sz="3200" i="1" dirty="0">
                <a:solidFill>
                  <a:srgbClr val="C00000"/>
                </a:solidFill>
              </a:rPr>
              <a:t/>
            </a:r>
            <a:br>
              <a:rPr lang="ru-RU" sz="3200" i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548680"/>
            <a:ext cx="5283696" cy="6048672"/>
          </a:xfrm>
        </p:spPr>
        <p:txBody>
          <a:bodyPr>
            <a:normAutofit lnSpcReduction="10000"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>
              <a:solidFill>
                <a:srgbClr val="C00000"/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</a:rPr>
              <a:t>Ориентировка ребенка в окружающем.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8000"/>
                </a:solidFill>
              </a:rPr>
              <a:t>Запас знаний, усвоенных в системе.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Желание узнавать новое, любознательность.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</a:rPr>
              <a:t>Развитие образных представлений.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8000"/>
                </a:solidFill>
              </a:rPr>
              <a:t>Развитие речи и мышления в соответствии с возрастной нормой.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Смысловое запоминание.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6" descr="1221463800_0lik_ru_otr_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700808"/>
            <a:ext cx="2880320" cy="4572000"/>
          </a:xfrm>
          <a:prstGeom prst="rect">
            <a:avLst/>
          </a:prstGeom>
          <a:solidFill>
            <a:srgbClr val="F3EADE"/>
          </a:solidFill>
        </p:spPr>
      </p:pic>
    </p:spTree>
    <p:extLst>
      <p:ext uri="{BB962C8B-B14F-4D97-AF65-F5344CB8AC3E}">
        <p14:creationId xmlns:p14="http://schemas.microsoft.com/office/powerpoint/2010/main" val="210846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Эмоционально-волевая </a:t>
            </a:r>
            <a:r>
              <a:rPr lang="ru-RU" i="1" dirty="0">
                <a:solidFill>
                  <a:srgbClr val="C00000"/>
                </a:solidFill>
              </a:rPr>
              <a:t>готовность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5544616" cy="4886002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</a:rPr>
              <a:t>Способность управлять своими эмоциями и поведением.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8000"/>
                </a:solidFill>
              </a:rPr>
              <a:t>Умение организовывать рабочее место и поддерживать порядок в нем.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</a:rPr>
              <a:t>Стремление преодолевать трудности.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8000"/>
                </a:solidFill>
              </a:rPr>
              <a:t>Стремление к достижению результата своей деятельности.</a:t>
            </a:r>
          </a:p>
          <a:p>
            <a:endParaRPr lang="ru-RU" sz="2800" dirty="0">
              <a:solidFill>
                <a:srgbClr val="008000"/>
              </a:solidFill>
            </a:endParaRPr>
          </a:p>
        </p:txBody>
      </p:sp>
      <p:pic>
        <p:nvPicPr>
          <p:cNvPr id="4" name="Рисунок 7" descr="ef70c2d57c0fcf4303343c866a6262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266429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9614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Волевая </a:t>
            </a:r>
            <a:r>
              <a:rPr lang="ru-RU" sz="4000" dirty="0" smtClean="0">
                <a:solidFill>
                  <a:srgbClr val="C00000"/>
                </a:solidFill>
              </a:rPr>
              <a:t>готовность: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9"/>
            <a:ext cx="5779368" cy="5112568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 marL="265176" indent="-265176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умение сдерживать  и контролировать поведение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265176" indent="-265176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Умение </a:t>
            </a:r>
            <a:r>
              <a:rPr lang="ru-RU" sz="2800" dirty="0">
                <a:solidFill>
                  <a:srgbClr val="002060"/>
                </a:solidFill>
              </a:rPr>
              <a:t>сознательно подчинять свои действия правилу, обобщенно определяющему способ действия.</a:t>
            </a:r>
          </a:p>
          <a:p>
            <a:pPr marL="265176" indent="-265176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8000"/>
                </a:solidFill>
              </a:rPr>
              <a:t>Умение ориентироваться на заданную систему требований.</a:t>
            </a:r>
          </a:p>
          <a:p>
            <a:pPr marL="265176" indent="-265176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Умение внимательно слушать говорящего и точно выполнять задания.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/>
          </a:p>
          <a:p>
            <a:endParaRPr lang="ru-RU" dirty="0"/>
          </a:p>
        </p:txBody>
      </p:sp>
      <p:pic>
        <p:nvPicPr>
          <p:cNvPr id="4" name="Рисунок 3" descr="1222791425_c412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844824"/>
            <a:ext cx="2748284" cy="424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0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социальная готовность</a:t>
            </a:r>
            <a:br>
              <a:rPr lang="ru-RU" i="1" dirty="0" smtClean="0">
                <a:solidFill>
                  <a:srgbClr val="C00000"/>
                </a:solidFill>
              </a:rPr>
            </a:br>
            <a:r>
              <a:rPr lang="ru-RU" i="1" dirty="0" smtClean="0">
                <a:solidFill>
                  <a:srgbClr val="C00000"/>
                </a:solidFill>
              </a:rPr>
              <a:t>(Коммуникативная)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00808"/>
            <a:ext cx="8587680" cy="4608511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8000"/>
                </a:solidFill>
              </a:rPr>
              <a:t>Принятие позиции школьника.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</a:rPr>
              <a:t>Потребность в общении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Умение </a:t>
            </a:r>
            <a:r>
              <a:rPr lang="ru-RU" sz="2400" dirty="0">
                <a:solidFill>
                  <a:schemeClr val="tx1"/>
                </a:solidFill>
              </a:rPr>
              <a:t>подчиняться правилам и интересам группы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8000"/>
                </a:solidFill>
              </a:rPr>
              <a:t>Способность </a:t>
            </a:r>
            <a:r>
              <a:rPr lang="ru-RU" sz="2400" dirty="0">
                <a:solidFill>
                  <a:srgbClr val="008000"/>
                </a:solidFill>
              </a:rPr>
              <a:t>устанавливать отношения с другими </a:t>
            </a:r>
            <a:r>
              <a:rPr lang="ru-RU" sz="2400" dirty="0" smtClean="0">
                <a:solidFill>
                  <a:srgbClr val="008000"/>
                </a:solidFill>
              </a:rPr>
              <a:t>детьми.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Способность </a:t>
            </a:r>
            <a:r>
              <a:rPr lang="ru-RU" sz="2400" dirty="0">
                <a:solidFill>
                  <a:srgbClr val="002060"/>
                </a:solidFill>
              </a:rPr>
              <a:t>действовать совместно с другими детьми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ru-RU" sz="2400" dirty="0">
                <a:solidFill>
                  <a:srgbClr val="002060"/>
                </a:solidFill>
              </a:rPr>
              <a:t> играть и общаться с другими </a:t>
            </a:r>
            <a:r>
              <a:rPr lang="ru-RU" sz="2400" dirty="0" smtClean="0">
                <a:solidFill>
                  <a:srgbClr val="002060"/>
                </a:solidFill>
              </a:rPr>
              <a:t>ребятами.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Б</a:t>
            </a:r>
            <a:r>
              <a:rPr lang="ru-RU" sz="2400" dirty="0" smtClean="0">
                <a:solidFill>
                  <a:schemeClr val="tx1"/>
                </a:solidFill>
              </a:rPr>
              <a:t>ыть </a:t>
            </a:r>
            <a:r>
              <a:rPr lang="ru-RU" sz="2400" dirty="0">
                <a:solidFill>
                  <a:schemeClr val="tx1"/>
                </a:solidFill>
              </a:rPr>
              <a:t>включенным в детский коллектив и уметь жить по его </a:t>
            </a:r>
            <a:r>
              <a:rPr lang="ru-RU" sz="2400" dirty="0" smtClean="0">
                <a:solidFill>
                  <a:schemeClr val="tx1"/>
                </a:solidFill>
              </a:rPr>
              <a:t>законам.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8000"/>
                </a:solidFill>
              </a:rPr>
              <a:t>О</a:t>
            </a:r>
            <a:r>
              <a:rPr lang="ru-RU" sz="2400" dirty="0" smtClean="0">
                <a:solidFill>
                  <a:srgbClr val="008000"/>
                </a:solidFill>
              </a:rPr>
              <a:t>бщаться </a:t>
            </a:r>
            <a:r>
              <a:rPr lang="ru-RU" sz="2400" dirty="0">
                <a:solidFill>
                  <a:srgbClr val="008000"/>
                </a:solidFill>
              </a:rPr>
              <a:t>со взрослыми людьми, соблюдая правила культурного </a:t>
            </a:r>
            <a:r>
              <a:rPr lang="ru-RU" sz="2400" dirty="0" smtClean="0">
                <a:solidFill>
                  <a:srgbClr val="008000"/>
                </a:solidFill>
              </a:rPr>
              <a:t>обращения.</a:t>
            </a:r>
          </a:p>
          <a:p>
            <a:pPr marL="265176" indent="-265176" fontAlgn="auto">
              <a:spcAft>
                <a:spcPts val="0"/>
              </a:spcAft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оброжелательность </a:t>
            </a:r>
            <a:r>
              <a:rPr lang="ru-RU" sz="2400" dirty="0">
                <a:solidFill>
                  <a:schemeClr val="tx1"/>
                </a:solidFill>
              </a:rPr>
              <a:t>и отсутствие агрессивности.</a:t>
            </a:r>
          </a:p>
          <a:p>
            <a:pPr marL="265176" indent="-265176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0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14313"/>
            <a:ext cx="7467600" cy="9175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 познавательных процессов, МЕЛКОЙ МОТОРИКИ  И  произвольности действий.</a:t>
            </a:r>
            <a:endParaRPr lang="ru-RU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401050" cy="46259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Цель</a:t>
            </a:r>
            <a:r>
              <a:rPr lang="ru-RU" sz="2400" dirty="0" smtClean="0">
                <a:solidFill>
                  <a:srgbClr val="FF0000"/>
                </a:solidFill>
              </a:rPr>
              <a:t>: </a:t>
            </a:r>
            <a:r>
              <a:rPr lang="ru-RU" sz="2400" dirty="0" smtClean="0">
                <a:solidFill>
                  <a:srgbClr val="0000FF"/>
                </a:solidFill>
              </a:rPr>
              <a:t>посмотреть уровень развития познавательных процессов у детей, идущих в первый класс, чтобы педагогам и родителям знать над чем нужно поработать дополнительно, чтобы учеба ребенка была успешной.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12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00682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ПОЗНАВАТЕЛЬНЫЕ ПРОЦЕССЫ</a:t>
            </a:r>
            <a:r>
              <a:rPr lang="ru-RU" sz="2400" dirty="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Восприятие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            Внимание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rgbClr val="008000"/>
                </a:solidFill>
              </a:rPr>
              <a:t>                   Мышление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                             Память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rgbClr val="FF6600"/>
                </a:solidFill>
              </a:rPr>
              <a:t>                                    Воображение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800" b="1" dirty="0" smtClean="0">
                <a:solidFill>
                  <a:srgbClr val="6600FF"/>
                </a:solidFill>
              </a:rPr>
              <a:t>                                                         Речь</a:t>
            </a:r>
            <a:r>
              <a:rPr lang="ru-RU" sz="2800" dirty="0" smtClean="0"/>
              <a:t> </a:t>
            </a:r>
          </a:p>
        </p:txBody>
      </p:sp>
      <p:pic>
        <p:nvPicPr>
          <p:cNvPr id="12292" name="Picture 5" descr="J02339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3450" y="2492897"/>
            <a:ext cx="284321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J02339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30700"/>
            <a:ext cx="3240038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757</TotalTime>
  <Words>1222</Words>
  <Application>Microsoft Office PowerPoint</Application>
  <PresentationFormat>Экран (4:3)</PresentationFormat>
  <Paragraphs>150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Franklin Gothic Book</vt:lpstr>
      <vt:lpstr>Franklin Gothic Medium</vt:lpstr>
      <vt:lpstr>FrankRuehl</vt:lpstr>
      <vt:lpstr>Wingdings</vt:lpstr>
      <vt:lpstr>Wingdings 2</vt:lpstr>
      <vt:lpstr>Трек</vt:lpstr>
      <vt:lpstr>Готовность к школе</vt:lpstr>
      <vt:lpstr>Готовность к школе  ---</vt:lpstr>
      <vt:lpstr>Психологическая готовность --</vt:lpstr>
      <vt:lpstr>Психологическая готовность --</vt:lpstr>
      <vt:lpstr>Интеллектуальная готовность </vt:lpstr>
      <vt:lpstr>Эмоционально-волевая готовность</vt:lpstr>
      <vt:lpstr>Волевая готовность: </vt:lpstr>
      <vt:lpstr>социальная готовность (Коммуникативная)</vt:lpstr>
      <vt:lpstr>РАЗВИТИЕ  познавательных процессов, МЕЛКОЙ МОТОРИКИ  И  произвольности действий.</vt:lpstr>
      <vt:lpstr>Внимание</vt:lpstr>
      <vt:lpstr>мышление</vt:lpstr>
      <vt:lpstr>Память</vt:lpstr>
      <vt:lpstr>Воображение</vt:lpstr>
      <vt:lpstr>Пространственное восприятие </vt:lpstr>
      <vt:lpstr>ЭМОЦИОНАЛЬНО-ВОЛЕВАЯ ГОТОВНОСТЬ</vt:lpstr>
      <vt:lpstr>СОЦИАЛЬНАЯ ГОТОВНОСТЬ</vt:lpstr>
      <vt:lpstr>Презентация PowerPoint</vt:lpstr>
      <vt:lpstr>СПАСИБО ЗА ВНИМАНИЕ</vt:lpstr>
    </vt:vector>
  </TitlesOfParts>
  <Company>school56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школу готов?</dc:title>
  <dc:creator>phychology</dc:creator>
  <cp:lastModifiedBy>Шульгина Татьяна</cp:lastModifiedBy>
  <cp:revision>117</cp:revision>
  <dcterms:created xsi:type="dcterms:W3CDTF">2011-04-22T06:03:52Z</dcterms:created>
  <dcterms:modified xsi:type="dcterms:W3CDTF">2021-03-31T13:21:28Z</dcterms:modified>
</cp:coreProperties>
</file>